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96" r:id="rId3"/>
    <p:sldId id="293" r:id="rId4"/>
    <p:sldId id="301" r:id="rId5"/>
    <p:sldId id="300" r:id="rId6"/>
    <p:sldId id="282" r:id="rId7"/>
    <p:sldId id="298" r:id="rId8"/>
    <p:sldId id="299" r:id="rId9"/>
    <p:sldId id="294" r:id="rId1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F0E6"/>
    <a:srgbClr val="E53231"/>
    <a:srgbClr val="E38F60"/>
    <a:srgbClr val="F42322"/>
    <a:srgbClr val="AB5958"/>
    <a:srgbClr val="D3623A"/>
    <a:srgbClr val="F5C951"/>
    <a:srgbClr val="444444"/>
    <a:srgbClr val="1F354A"/>
    <a:srgbClr val="C71D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79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CCC106-4EA2-4259-8750-C4082E2449EE}" type="datetimeFigureOut">
              <a:rPr lang="fr-FR" smtClean="0"/>
              <a:t>31/08/2026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6BA362-3EC2-4285-A2A4-C3EFA0F1FB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91146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96DA76-0247-15BA-88C7-2A6A448B80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AE029DB-5EDB-D4A7-4E8D-0CEC7A22A2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8FA76C4-6486-EEB4-B4FD-62F2F21633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35CC3-57B4-45E8-AB49-3646BACD7D90}" type="datetimeFigureOut">
              <a:rPr lang="fr-FR" smtClean="0"/>
              <a:t>31/08/2026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32DFA98-FBFE-B985-2CB1-10E9C6E64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51EF15A-29F6-E1B4-40A1-0C6352254B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EB901-6C58-49E0-B500-16B25BC4D9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1415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924350-F4ED-C032-6FA7-36991833B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75B86D3-2E6D-482B-5F1A-F7EF044326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3CD42BF-E613-42EF-4785-CF4E89C12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35CC3-57B4-45E8-AB49-3646BACD7D90}" type="datetimeFigureOut">
              <a:rPr lang="fr-FR" smtClean="0"/>
              <a:t>31/08/2026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FC4421F-64A5-3146-C2ED-08E25D277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5BC85E5-C5EE-2AA5-B09B-3228970BAB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EB901-6C58-49E0-B500-16B25BC4D9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222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B8FE42-C8D9-CBED-329F-16BBE4EB74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96543ED-ADC6-5A10-867B-EA4FFA986E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874CCB-DCAA-EB92-41C6-F901707C7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35CC3-57B4-45E8-AB49-3646BACD7D90}" type="datetimeFigureOut">
              <a:rPr lang="fr-FR" smtClean="0"/>
              <a:t>31/08/2026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0703277-8ACB-80F8-3E52-996426255D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2687A7-D184-471E-8D0B-BA0D56DD42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EB901-6C58-49E0-B500-16B25BC4D9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1861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F7DEB1-CE50-DBF0-2172-301AF66EF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8F60F87-E19C-9EFC-EDAC-69AEFA016C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01BD3DA-8878-0651-24BF-2B5B7B2B15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CF5B48A-A535-89F7-9AA7-D2E7F0CA1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35CC3-57B4-45E8-AB49-3646BACD7D90}" type="datetimeFigureOut">
              <a:rPr lang="fr-FR" smtClean="0"/>
              <a:t>31/08/2026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8214729-6904-9F84-7E40-5915A37550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6C4326B-16BC-D25B-87CB-6CA28BC00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EB901-6C58-49E0-B500-16B25BC4D9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8783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EFC5C8-5305-EC53-E054-04D9EDFB7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C10280-4820-1FEA-6089-399039F321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1549367-4EE2-6A5F-5EBA-5DDF02BB12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0806A1E-B2EC-A872-A802-7BB417FF48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0AF7AC0-BDE0-C097-1EB2-B2D881F5A5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128F6F5-4B14-4EC9-7A81-F1DF2DA94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35CC3-57B4-45E8-AB49-3646BACD7D90}" type="datetimeFigureOut">
              <a:rPr lang="fr-FR" smtClean="0"/>
              <a:t>31/08/2026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9819048-C047-FF45-9719-58EE5B6A0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66E85E4-543C-D5DB-99DC-76410A7E0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EB901-6C58-49E0-B500-16B25BC4D9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28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EA2E6F-CD84-AB05-1883-BB71A6482E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22BE52C-A794-F65E-8595-EC6ACCB54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35CC3-57B4-45E8-AB49-3646BACD7D90}" type="datetimeFigureOut">
              <a:rPr lang="fr-FR" smtClean="0"/>
              <a:t>31/08/2026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392F528-E75A-5160-826A-18EE727F7E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A0EBEE9-CABE-4C72-B3FA-2102C67C5F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EB901-6C58-49E0-B500-16B25BC4D9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121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7D59ADA-EB02-C2E4-443F-1CCEA3588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35CC3-57B4-45E8-AB49-3646BACD7D90}" type="datetimeFigureOut">
              <a:rPr lang="fr-FR" smtClean="0"/>
              <a:t>31/08/2026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489AFD5-DD5F-2AED-FA94-6C282B293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54B25C2-093C-B368-EE49-85F331FF03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EB901-6C58-49E0-B500-16B25BC4D9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4601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D37DC4-CF4F-20B3-22C4-8F358D931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D053AE8-1652-8AAE-FCF6-4BC72A956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55140F0-6521-703C-CE79-A26598AA7E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6873CD1-BE2B-B0A4-EB2D-E5B3E6E2A4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35CC3-57B4-45E8-AB49-3646BACD7D90}" type="datetimeFigureOut">
              <a:rPr lang="fr-FR" smtClean="0"/>
              <a:t>31/08/2026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A60C89-E491-FB37-744A-6176EA6965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FF15A5B-C647-1EA1-FB18-8C8B649DB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EB901-6C58-49E0-B500-16B25BC4D9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4207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970F3E-8528-8604-9928-072552014A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A62FF70-871F-4B99-49A4-36B584EAC9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585CA5C-EE03-E763-4EA0-695EDBA458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25E8B00-3B67-3865-988E-A533ACF8A9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35CC3-57B4-45E8-AB49-3646BACD7D90}" type="datetimeFigureOut">
              <a:rPr lang="fr-FR" smtClean="0"/>
              <a:t>31/08/2026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4E3A99B-994B-1E01-23D6-FDA28FD4D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0C1D552-FBCC-7973-0E27-E9E97365D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EB901-6C58-49E0-B500-16B25BC4D9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1818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09E36C-4FD5-C818-C42D-E815070AA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D464D2C-8472-0865-CEC3-46990A1C23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BA0557C-C961-31B1-1496-60174D2610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35CC3-57B4-45E8-AB49-3646BACD7D90}" type="datetimeFigureOut">
              <a:rPr lang="fr-FR" smtClean="0"/>
              <a:t>31/08/2026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09F71D-CCF3-8471-573B-6EDBA98AD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EA897A1-BD01-A944-AEFA-C04608B6A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EB901-6C58-49E0-B500-16B25BC4D9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5606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A5B772C-4845-4105-41ED-FAB10F95AB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4A6751B-C82E-DBD4-5991-7FCC327DFD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003B7F3-3AD1-5A97-1E78-0142D2826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35CC3-57B4-45E8-AB49-3646BACD7D90}" type="datetimeFigureOut">
              <a:rPr lang="fr-FR" smtClean="0"/>
              <a:t>31/08/2026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7312C2E-4CA2-A23C-D7C8-12DAC3826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A13D42C-1E9D-4548-C780-CDA90EC82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EB901-6C58-49E0-B500-16B25BC4D9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1807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AECD2A6-889A-808F-C7A2-4D368818F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F1131DC-BBA2-DC26-682D-9150B7EF6A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2D15F1F-4092-CE93-66B5-12243561BD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1C35CC3-57B4-45E8-AB49-3646BACD7D90}" type="datetimeFigureOut">
              <a:rPr lang="fr-FR" smtClean="0"/>
              <a:t>31/08/2026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9BB40F-66F5-962A-3AE1-63D75540BE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6388DA-0F0B-AB48-9828-7E5203751B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37EB901-6C58-49E0-B500-16B25BC4D9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7320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fr/photo/919814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m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tm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tmp"/><Relationship Id="rId3" Type="http://schemas.openxmlformats.org/officeDocument/2006/relationships/image" Target="../media/image17.tmp"/><Relationship Id="rId7" Type="http://schemas.openxmlformats.org/officeDocument/2006/relationships/image" Target="../media/image21.tm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tmp"/><Relationship Id="rId5" Type="http://schemas.openxmlformats.org/officeDocument/2006/relationships/image" Target="../media/image19.tmp"/><Relationship Id="rId4" Type="http://schemas.openxmlformats.org/officeDocument/2006/relationships/image" Target="../media/image18.tmp"/><Relationship Id="rId9" Type="http://schemas.openxmlformats.org/officeDocument/2006/relationships/image" Target="../media/image23.tm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fr/photo/919814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hyperlink" Target="mailto:contact@maison-v.fr" TargetMode="Externa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9CEBBD-6D97-A965-1654-958694F027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E8B2A1E1-469C-3150-B6E8-83D8E581A4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12153900" cy="6858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E187190-ED55-660C-F129-85C6E2C3BE41}"/>
              </a:ext>
            </a:extLst>
          </p:cNvPr>
          <p:cNvSpPr txBox="1"/>
          <p:nvPr/>
        </p:nvSpPr>
        <p:spPr>
          <a:xfrm>
            <a:off x="1931247" y="4920717"/>
            <a:ext cx="714394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4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Pour des livraisons entre le 01/09 et le 02/10 </a:t>
            </a:r>
            <a:r>
              <a:rPr lang="fr-FR" sz="4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uniquement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704B4DF-92E2-0F40-C49B-B30BD8C52704}"/>
              </a:ext>
            </a:extLst>
          </p:cNvPr>
          <p:cNvSpPr txBox="1"/>
          <p:nvPr/>
        </p:nvSpPr>
        <p:spPr>
          <a:xfrm>
            <a:off x="2256607" y="254522"/>
            <a:ext cx="693948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4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Love" panose="04090805081005020601" pitchFamily="82" charset="0"/>
              </a:rPr>
              <a:t>Catalogue promotionnel</a:t>
            </a:r>
          </a:p>
          <a:p>
            <a:pPr algn="ctr"/>
            <a:r>
              <a:rPr lang="fr-FR" sz="44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Love" panose="04090805081005020601" pitchFamily="82" charset="0"/>
              </a:rPr>
              <a:t>Septembre 2026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4A847BF-CF12-CDF4-0651-643D33D8451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3290243" y="2191805"/>
            <a:ext cx="4425950" cy="223817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43E906-A1E4-7B21-D254-67CAD332D9F1}"/>
              </a:ext>
            </a:extLst>
          </p:cNvPr>
          <p:cNvSpPr txBox="1"/>
          <p:nvPr/>
        </p:nvSpPr>
        <p:spPr>
          <a:xfrm>
            <a:off x="11362099" y="6367267"/>
            <a:ext cx="6518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T01</a:t>
            </a:r>
            <a:r>
              <a:rPr lang="fr-F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022270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724E67B1-CA89-CA57-9DD3-ECAAED4E641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104774" y="118002"/>
            <a:ext cx="11896725" cy="6621995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B2E916F3-3C4A-EB55-EA84-08F508D0F4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1470749" y="800348"/>
            <a:ext cx="3951436" cy="5571065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3218563A-D4FE-BC10-D644-D98458A2C2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6329464" y="931051"/>
            <a:ext cx="3554400" cy="5309658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CBFC92A-F683-7DB3-9CD6-63EF8CF66D24}"/>
              </a:ext>
            </a:extLst>
          </p:cNvPr>
          <p:cNvSpPr txBox="1"/>
          <p:nvPr/>
        </p:nvSpPr>
        <p:spPr>
          <a:xfrm>
            <a:off x="5105400" y="590550"/>
            <a:ext cx="13003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dirty="0">
                <a:latin typeface="Elephant" panose="02020904090505020303" pitchFamily="18" charset="0"/>
              </a:rPr>
              <a:t>11+1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081EA5ED-345B-C0B5-7C72-5A78BE38ACE0}"/>
              </a:ext>
            </a:extLst>
          </p:cNvPr>
          <p:cNvSpPr txBox="1"/>
          <p:nvPr/>
        </p:nvSpPr>
        <p:spPr>
          <a:xfrm>
            <a:off x="5062024" y="6009215"/>
            <a:ext cx="14189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dirty="0"/>
              <a:t>IGP Pays d’Oc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6D26A2E6-5741-21CA-1ECE-4778A6049389}"/>
              </a:ext>
            </a:extLst>
          </p:cNvPr>
          <p:cNvSpPr txBox="1"/>
          <p:nvPr/>
        </p:nvSpPr>
        <p:spPr>
          <a:xfrm>
            <a:off x="4867275" y="5743575"/>
            <a:ext cx="20142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Vitrail sur l’Abbaye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DA52658-E6BE-B0DB-F7A3-4CED91562EC4}"/>
              </a:ext>
            </a:extLst>
          </p:cNvPr>
          <p:cNvSpPr txBox="1"/>
          <p:nvPr/>
        </p:nvSpPr>
        <p:spPr>
          <a:xfrm>
            <a:off x="2498756" y="1032095"/>
            <a:ext cx="9557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strike="sngStrike" dirty="0"/>
              <a:t>5,62 HT</a:t>
            </a:r>
          </a:p>
          <a:p>
            <a:r>
              <a:rPr lang="fr-FR" b="1" dirty="0"/>
              <a:t>5,15 HT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611B3139-81F9-06A9-6A3B-E2A379A52BE7}"/>
              </a:ext>
            </a:extLst>
          </p:cNvPr>
          <p:cNvSpPr txBox="1"/>
          <p:nvPr/>
        </p:nvSpPr>
        <p:spPr>
          <a:xfrm>
            <a:off x="8526101" y="1134443"/>
            <a:ext cx="101625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1" i="0" u="none" strike="sng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5,62 HT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5,15 HT</a:t>
            </a:r>
          </a:p>
        </p:txBody>
      </p:sp>
    </p:spTree>
    <p:extLst>
      <p:ext uri="{BB962C8B-B14F-4D97-AF65-F5344CB8AC3E}">
        <p14:creationId xmlns:p14="http://schemas.microsoft.com/office/powerpoint/2010/main" val="23160502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8EF37E-124F-45F7-3B7C-1F121BBE53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oneTexte 12">
            <a:extLst>
              <a:ext uri="{FF2B5EF4-FFF2-40B4-BE49-F238E27FC236}">
                <a16:creationId xmlns:a16="http://schemas.microsoft.com/office/drawing/2014/main" id="{4EF1C816-305A-A885-27DE-AD8DA9EBF139}"/>
              </a:ext>
            </a:extLst>
          </p:cNvPr>
          <p:cNvSpPr txBox="1"/>
          <p:nvPr/>
        </p:nvSpPr>
        <p:spPr>
          <a:xfrm>
            <a:off x="4413799" y="6549867"/>
            <a:ext cx="77301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050" dirty="0"/>
              <a:t> Dans la limite des stocks disponibles - L’abus d’alcool est dangereux pour la santé, à consommer avec modération.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2CF04CC-FD03-705B-5BA2-9C4B1A319207}"/>
              </a:ext>
            </a:extLst>
          </p:cNvPr>
          <p:cNvSpPr txBox="1"/>
          <p:nvPr/>
        </p:nvSpPr>
        <p:spPr>
          <a:xfrm>
            <a:off x="784704" y="81169"/>
            <a:ext cx="9128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Love" panose="04090805081005020601" pitchFamily="82" charset="0"/>
              </a:rPr>
              <a:t>Paul </a:t>
            </a:r>
            <a:r>
              <a:rPr lang="fr-FR" sz="3200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Love" panose="04090805081005020601" pitchFamily="82" charset="0"/>
              </a:rPr>
              <a:t>Jaboulet</a:t>
            </a:r>
            <a:r>
              <a:rPr lang="fr-FR" sz="32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Love" panose="04090805081005020601" pitchFamily="82" charset="0"/>
              </a:rPr>
              <a:t> 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A0954F1E-7210-39C0-0F5D-3BFFB07B3A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036" y="1113576"/>
            <a:ext cx="1297027" cy="4825249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85075DB-4D68-A9A1-7510-A1DA21F4E6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9906" y="1113576"/>
            <a:ext cx="1241697" cy="482524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F58B917F-B381-9AB2-4889-2902D640491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3712457" y="1066045"/>
            <a:ext cx="3686479" cy="4990024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A3F5BF40-11B7-CE43-948C-DBECAE3CF193}"/>
              </a:ext>
            </a:extLst>
          </p:cNvPr>
          <p:cNvSpPr txBox="1"/>
          <p:nvPr/>
        </p:nvSpPr>
        <p:spPr>
          <a:xfrm>
            <a:off x="610289" y="6078680"/>
            <a:ext cx="19425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/>
              <a:t>AOP Crozes Hermitage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76E3257B-9674-00CF-B57A-8E3A8FD50DCD}"/>
              </a:ext>
            </a:extLst>
          </p:cNvPr>
          <p:cNvSpPr txBox="1"/>
          <p:nvPr/>
        </p:nvSpPr>
        <p:spPr>
          <a:xfrm>
            <a:off x="4997514" y="6078680"/>
            <a:ext cx="129702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/>
              <a:t>AOP Gigondas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45F9653C-3E03-C3BC-905B-4FB88CC61B49}"/>
              </a:ext>
            </a:extLst>
          </p:cNvPr>
          <p:cNvSpPr txBox="1"/>
          <p:nvPr/>
        </p:nvSpPr>
        <p:spPr>
          <a:xfrm>
            <a:off x="8064374" y="6078680"/>
            <a:ext cx="609750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AOP Crozes Hermitage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3FC6E92-FDD5-9D10-7F48-0B96505699F1}"/>
              </a:ext>
            </a:extLst>
          </p:cNvPr>
          <p:cNvSpPr txBox="1"/>
          <p:nvPr/>
        </p:nvSpPr>
        <p:spPr>
          <a:xfrm>
            <a:off x="1285592" y="579422"/>
            <a:ext cx="5774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-5%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2542A2E-65BA-030E-9F77-7F476B1944E1}"/>
              </a:ext>
            </a:extLst>
          </p:cNvPr>
          <p:cNvSpPr txBox="1"/>
          <p:nvPr/>
        </p:nvSpPr>
        <p:spPr>
          <a:xfrm>
            <a:off x="5232903" y="948754"/>
            <a:ext cx="5549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5+1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D6CF0EB-8D33-3486-FB16-5BEE1420749D}"/>
              </a:ext>
            </a:extLst>
          </p:cNvPr>
          <p:cNvSpPr txBox="1"/>
          <p:nvPr/>
        </p:nvSpPr>
        <p:spPr>
          <a:xfrm>
            <a:off x="8781861" y="579422"/>
            <a:ext cx="5549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5+1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F3CDC45D-9F81-F1AB-9126-C1C0483171F2}"/>
              </a:ext>
            </a:extLst>
          </p:cNvPr>
          <p:cNvSpPr txBox="1"/>
          <p:nvPr/>
        </p:nvSpPr>
        <p:spPr>
          <a:xfrm>
            <a:off x="261442" y="1318086"/>
            <a:ext cx="10791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strike="sngStrike" dirty="0"/>
              <a:t>10,32 HT</a:t>
            </a:r>
          </a:p>
          <a:p>
            <a:r>
              <a:rPr lang="fr-FR" b="1" dirty="0"/>
              <a:t>9,80 HT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2495053-2A90-FE8E-8720-89FA2569A457}"/>
              </a:ext>
            </a:extLst>
          </p:cNvPr>
          <p:cNvSpPr txBox="1"/>
          <p:nvPr/>
        </p:nvSpPr>
        <p:spPr>
          <a:xfrm>
            <a:off x="4413799" y="1385180"/>
            <a:ext cx="10791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strike="sngStrike" dirty="0"/>
              <a:t>14,89 HT</a:t>
            </a:r>
          </a:p>
          <a:p>
            <a:r>
              <a:rPr lang="fr-FR" b="1" dirty="0"/>
              <a:t>12,41 HT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CC9286EF-8FBB-E233-F340-2540202A3EBD}"/>
              </a:ext>
            </a:extLst>
          </p:cNvPr>
          <p:cNvSpPr txBox="1"/>
          <p:nvPr/>
        </p:nvSpPr>
        <p:spPr>
          <a:xfrm>
            <a:off x="7822194" y="1385180"/>
            <a:ext cx="10791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strike="sngStrike" dirty="0"/>
              <a:t>20,83 HT</a:t>
            </a:r>
          </a:p>
          <a:p>
            <a:r>
              <a:rPr lang="fr-FR" b="1" dirty="0"/>
              <a:t>17,36 HT</a:t>
            </a:r>
          </a:p>
        </p:txBody>
      </p:sp>
    </p:spTree>
    <p:extLst>
      <p:ext uri="{BB962C8B-B14F-4D97-AF65-F5344CB8AC3E}">
        <p14:creationId xmlns:p14="http://schemas.microsoft.com/office/powerpoint/2010/main" val="13134204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193082-FF90-7158-B0FF-2FC02AF31E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oneTexte 12">
            <a:extLst>
              <a:ext uri="{FF2B5EF4-FFF2-40B4-BE49-F238E27FC236}">
                <a16:creationId xmlns:a16="http://schemas.microsoft.com/office/drawing/2014/main" id="{29F8A055-9E5C-E163-3116-D4733A977421}"/>
              </a:ext>
            </a:extLst>
          </p:cNvPr>
          <p:cNvSpPr txBox="1"/>
          <p:nvPr/>
        </p:nvSpPr>
        <p:spPr>
          <a:xfrm>
            <a:off x="4413799" y="6549867"/>
            <a:ext cx="77301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050" dirty="0"/>
              <a:t> Dans la limite des stocks disponibles - L’abus d’alcool est dangereux pour la santé, à consommer avec modération.</a:t>
            </a: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3AFB73D5-BCB5-CDBE-A192-84F47D0FD17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257" r="26941"/>
          <a:stretch>
            <a:fillRect/>
          </a:stretch>
        </p:blipFill>
        <p:spPr>
          <a:xfrm>
            <a:off x="3293390" y="782403"/>
            <a:ext cx="1660198" cy="5565557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68175E7C-8017-B16A-9D7A-7CE610D79389}"/>
              </a:ext>
            </a:extLst>
          </p:cNvPr>
          <p:cNvSpPr txBox="1"/>
          <p:nvPr/>
        </p:nvSpPr>
        <p:spPr>
          <a:xfrm>
            <a:off x="8781861" y="2024813"/>
            <a:ext cx="2238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u="sng" dirty="0"/>
              <a:t>IGP Pays d’oc</a:t>
            </a:r>
          </a:p>
          <a:p>
            <a:pPr algn="ctr"/>
            <a:r>
              <a:rPr lang="fr-FR" dirty="0"/>
              <a:t>Chemin de Moscou &amp; Freestyle Rouge</a:t>
            </a:r>
          </a:p>
          <a:p>
            <a:pPr algn="ctr"/>
            <a:r>
              <a:rPr lang="fr-FR" dirty="0"/>
              <a:t>&amp; Freestyle Blanc</a:t>
            </a:r>
          </a:p>
        </p:txBody>
      </p:sp>
      <p:pic>
        <p:nvPicPr>
          <p:cNvPr id="17" name="Image 16">
            <a:extLst>
              <a:ext uri="{FF2B5EF4-FFF2-40B4-BE49-F238E27FC236}">
                <a16:creationId xmlns:a16="http://schemas.microsoft.com/office/drawing/2014/main" id="{14A72A01-D4BD-096F-B262-59BEA02516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9497" y="886387"/>
            <a:ext cx="1602062" cy="5461573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7D7DDDF9-8D6C-9C34-3BAA-78995FD151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885" y="2790293"/>
            <a:ext cx="1806922" cy="1277413"/>
          </a:xfrm>
          <a:prstGeom prst="rect">
            <a:avLst/>
          </a:prstGeom>
        </p:spPr>
      </p:pic>
      <p:sp>
        <p:nvSpPr>
          <p:cNvPr id="22" name="ZoneTexte 21">
            <a:extLst>
              <a:ext uri="{FF2B5EF4-FFF2-40B4-BE49-F238E27FC236}">
                <a16:creationId xmlns:a16="http://schemas.microsoft.com/office/drawing/2014/main" id="{BF98654B-7EB6-B0A3-8F87-779963DA5699}"/>
              </a:ext>
            </a:extLst>
          </p:cNvPr>
          <p:cNvSpPr txBox="1"/>
          <p:nvPr/>
        </p:nvSpPr>
        <p:spPr>
          <a:xfrm>
            <a:off x="784704" y="81169"/>
            <a:ext cx="9128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Love" panose="04090805081005020601" pitchFamily="82" charset="0"/>
              </a:rPr>
              <a:t>11+1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90EF0822-2873-D42C-6951-4390007B24E4}"/>
              </a:ext>
            </a:extLst>
          </p:cNvPr>
          <p:cNvSpPr txBox="1"/>
          <p:nvPr/>
        </p:nvSpPr>
        <p:spPr>
          <a:xfrm>
            <a:off x="2064190" y="1231271"/>
            <a:ext cx="10791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strike="sngStrike" dirty="0"/>
              <a:t>17,37 HT</a:t>
            </a:r>
          </a:p>
          <a:p>
            <a:r>
              <a:rPr lang="fr-FR" b="1" dirty="0"/>
              <a:t>15,92 HT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7C1357B-FAA7-5589-DB9C-F48EDB03406C}"/>
              </a:ext>
            </a:extLst>
          </p:cNvPr>
          <p:cNvSpPr txBox="1"/>
          <p:nvPr/>
        </p:nvSpPr>
        <p:spPr>
          <a:xfrm>
            <a:off x="8193386" y="1095469"/>
            <a:ext cx="9557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strike="sngStrike" dirty="0"/>
              <a:t>8,47 HT</a:t>
            </a:r>
          </a:p>
          <a:p>
            <a:r>
              <a:rPr lang="fr-FR" b="1" dirty="0"/>
              <a:t>7,76 HT</a:t>
            </a:r>
          </a:p>
        </p:txBody>
      </p:sp>
    </p:spTree>
    <p:extLst>
      <p:ext uri="{BB962C8B-B14F-4D97-AF65-F5344CB8AC3E}">
        <p14:creationId xmlns:p14="http://schemas.microsoft.com/office/powerpoint/2010/main" val="11981811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0E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FECD81-B60B-799F-A8BC-3324CA693D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oneTexte 12">
            <a:extLst>
              <a:ext uri="{FF2B5EF4-FFF2-40B4-BE49-F238E27FC236}">
                <a16:creationId xmlns:a16="http://schemas.microsoft.com/office/drawing/2014/main" id="{F27F3FEE-B351-7E8B-B640-BF08F306E5B0}"/>
              </a:ext>
            </a:extLst>
          </p:cNvPr>
          <p:cNvSpPr txBox="1"/>
          <p:nvPr/>
        </p:nvSpPr>
        <p:spPr>
          <a:xfrm>
            <a:off x="4413799" y="6549867"/>
            <a:ext cx="77301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050" dirty="0"/>
              <a:t> Dans la limite des stocks disponibles - L’abus d’alcool est dangereux pour la santé, à consommer avec modération.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8D4C0D6-4D41-9BF3-8375-B54E0564F377}"/>
              </a:ext>
            </a:extLst>
          </p:cNvPr>
          <p:cNvSpPr txBox="1"/>
          <p:nvPr/>
        </p:nvSpPr>
        <p:spPr>
          <a:xfrm>
            <a:off x="784704" y="81169"/>
            <a:ext cx="9128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Love" panose="04090805081005020601" pitchFamily="82" charset="0"/>
              </a:rPr>
              <a:t>Lafage</a:t>
            </a: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7B62EB0F-33AD-70DC-F28D-352B10E28DC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80731" b="6881"/>
          <a:stretch>
            <a:fillRect/>
          </a:stretch>
        </p:blipFill>
        <p:spPr>
          <a:xfrm>
            <a:off x="1651995" y="602970"/>
            <a:ext cx="1650240" cy="5047489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15D4172C-271C-6B4C-2CA9-EA229EB493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2" r="33693"/>
          <a:stretch>
            <a:fillRect/>
          </a:stretch>
        </p:blipFill>
        <p:spPr>
          <a:xfrm>
            <a:off x="8227337" y="909283"/>
            <a:ext cx="3324681" cy="5229955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9A4159FE-CCF6-D457-E2AC-1F9660A698FB}"/>
              </a:ext>
            </a:extLst>
          </p:cNvPr>
          <p:cNvSpPr/>
          <p:nvPr/>
        </p:nvSpPr>
        <p:spPr>
          <a:xfrm>
            <a:off x="8213459" y="909283"/>
            <a:ext cx="847725" cy="584775"/>
          </a:xfrm>
          <a:prstGeom prst="rect">
            <a:avLst/>
          </a:prstGeom>
          <a:solidFill>
            <a:srgbClr val="F4F0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08FC7DD-3CF4-B591-7A9A-4955C8A2F7E2}"/>
              </a:ext>
            </a:extLst>
          </p:cNvPr>
          <p:cNvSpPr/>
          <p:nvPr/>
        </p:nvSpPr>
        <p:spPr>
          <a:xfrm>
            <a:off x="10337925" y="5483901"/>
            <a:ext cx="847725" cy="584775"/>
          </a:xfrm>
          <a:prstGeom prst="rect">
            <a:avLst/>
          </a:prstGeom>
          <a:solidFill>
            <a:srgbClr val="F4F0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46791B1-60AE-7920-B9AA-B144DEFD24C9}"/>
              </a:ext>
            </a:extLst>
          </p:cNvPr>
          <p:cNvSpPr/>
          <p:nvPr/>
        </p:nvSpPr>
        <p:spPr>
          <a:xfrm>
            <a:off x="2245259" y="5587484"/>
            <a:ext cx="3250949" cy="584775"/>
          </a:xfrm>
          <a:prstGeom prst="rect">
            <a:avLst/>
          </a:prstGeom>
          <a:solidFill>
            <a:srgbClr val="F4F0E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3" name="Image 22">
            <a:extLst>
              <a:ext uri="{FF2B5EF4-FFF2-40B4-BE49-F238E27FC236}">
                <a16:creationId xmlns:a16="http://schemas.microsoft.com/office/drawing/2014/main" id="{6C252BC0-E684-A13B-D025-AA3F236E0B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54"/>
          <a:stretch>
            <a:fillRect/>
          </a:stretch>
        </p:blipFill>
        <p:spPr>
          <a:xfrm>
            <a:off x="4468931" y="751778"/>
            <a:ext cx="3061376" cy="5420481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5B06393-EBBE-ED6E-7A37-64FA52AC94A4}"/>
              </a:ext>
            </a:extLst>
          </p:cNvPr>
          <p:cNvSpPr txBox="1"/>
          <p:nvPr/>
        </p:nvSpPr>
        <p:spPr>
          <a:xfrm>
            <a:off x="1331226" y="1611303"/>
            <a:ext cx="10791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strike="sngStrike" dirty="0"/>
              <a:t>11,02 HT</a:t>
            </a:r>
          </a:p>
          <a:p>
            <a:r>
              <a:rPr lang="fr-FR" b="1" dirty="0"/>
              <a:t>9,18 HT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2545AADE-544C-E856-CCA2-95C994E810B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52712" b="73275"/>
          <a:stretch>
            <a:fillRect/>
          </a:stretch>
        </p:blipFill>
        <p:spPr>
          <a:xfrm>
            <a:off x="2063605" y="521580"/>
            <a:ext cx="1116838" cy="972478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3807817-8607-3227-107A-B244807DEC2F}"/>
              </a:ext>
            </a:extLst>
          </p:cNvPr>
          <p:cNvSpPr txBox="1"/>
          <p:nvPr/>
        </p:nvSpPr>
        <p:spPr>
          <a:xfrm>
            <a:off x="6685982" y="1611303"/>
            <a:ext cx="9557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strike="sngStrike" dirty="0"/>
              <a:t>8,77 HT</a:t>
            </a:r>
          </a:p>
          <a:p>
            <a:r>
              <a:rPr lang="fr-FR" b="1" dirty="0"/>
              <a:t>7,31 HT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33AE2CE-ED28-BAB2-07F9-10CA2E8E91CC}"/>
              </a:ext>
            </a:extLst>
          </p:cNvPr>
          <p:cNvSpPr txBox="1"/>
          <p:nvPr/>
        </p:nvSpPr>
        <p:spPr>
          <a:xfrm>
            <a:off x="8990091" y="1934468"/>
            <a:ext cx="9557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strike="sngStrike" dirty="0"/>
              <a:t>8,92 HT</a:t>
            </a:r>
          </a:p>
          <a:p>
            <a:r>
              <a:rPr lang="fr-FR" b="1" dirty="0"/>
              <a:t>7,43 HT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07B16F9-3B0E-4012-2A03-4B07BCCB24A2}"/>
              </a:ext>
            </a:extLst>
          </p:cNvPr>
          <p:cNvSpPr txBox="1"/>
          <p:nvPr/>
        </p:nvSpPr>
        <p:spPr>
          <a:xfrm>
            <a:off x="10601608" y="5368705"/>
            <a:ext cx="9140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strike="sngStrike" dirty="0"/>
              <a:t>19,31 €</a:t>
            </a:r>
          </a:p>
          <a:p>
            <a:r>
              <a:rPr lang="fr-FR" b="1" dirty="0"/>
              <a:t>16,09 €</a:t>
            </a:r>
          </a:p>
        </p:txBody>
      </p:sp>
    </p:spTree>
    <p:extLst>
      <p:ext uri="{BB962C8B-B14F-4D97-AF65-F5344CB8AC3E}">
        <p14:creationId xmlns:p14="http://schemas.microsoft.com/office/powerpoint/2010/main" val="26052932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03D081-0BFF-BBAF-ED20-FB321FB8B1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oneTexte 12">
            <a:extLst>
              <a:ext uri="{FF2B5EF4-FFF2-40B4-BE49-F238E27FC236}">
                <a16:creationId xmlns:a16="http://schemas.microsoft.com/office/drawing/2014/main" id="{DE2DC0A6-A8AB-88EF-7683-8E12F5E83742}"/>
              </a:ext>
            </a:extLst>
          </p:cNvPr>
          <p:cNvSpPr txBox="1"/>
          <p:nvPr/>
        </p:nvSpPr>
        <p:spPr>
          <a:xfrm>
            <a:off x="4413799" y="6549867"/>
            <a:ext cx="77301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050" dirty="0"/>
              <a:t>L’abus d’alcool est dangereux pour la santé, à consommer avec modération.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3A60A671-4CE0-987B-B3FE-0BACDDF38A28}"/>
              </a:ext>
            </a:extLst>
          </p:cNvPr>
          <p:cNvSpPr txBox="1"/>
          <p:nvPr/>
        </p:nvSpPr>
        <p:spPr>
          <a:xfrm>
            <a:off x="3195873" y="151062"/>
            <a:ext cx="48497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>
                <a:solidFill>
                  <a:srgbClr val="E53231"/>
                </a:solidFill>
                <a:latin typeface="Modern Love" panose="04090805081005020601" pitchFamily="82" charset="0"/>
              </a:rPr>
              <a:t>NOUVEAUTE : COCKTAILS ET MOCKTAILS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9D701C8-EA79-B0FD-947C-222F05B3BB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0747" y="930161"/>
            <a:ext cx="1962150" cy="381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F4A87B7-86A9-50D8-7AC7-FFAEC44660EC}"/>
              </a:ext>
            </a:extLst>
          </p:cNvPr>
          <p:cNvSpPr txBox="1"/>
          <p:nvPr/>
        </p:nvSpPr>
        <p:spPr>
          <a:xfrm>
            <a:off x="171489" y="807836"/>
            <a:ext cx="392581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u="sng" dirty="0"/>
              <a:t>Par carton de 24 bouteilles de 20 cl :</a:t>
            </a:r>
          </a:p>
          <a:p>
            <a:r>
              <a:rPr lang="fr-FR" dirty="0"/>
              <a:t>Virgin Mojito (sans alcool)</a:t>
            </a:r>
          </a:p>
          <a:p>
            <a:r>
              <a:rPr lang="fr-FR" dirty="0"/>
              <a:t>Mojito </a:t>
            </a:r>
          </a:p>
          <a:p>
            <a:r>
              <a:rPr lang="fr-FR" dirty="0"/>
              <a:t>Moscow Mule</a:t>
            </a:r>
          </a:p>
          <a:p>
            <a:r>
              <a:rPr lang="fr-FR" dirty="0"/>
              <a:t>Spritz</a:t>
            </a:r>
          </a:p>
          <a:p>
            <a:r>
              <a:rPr lang="fr-FR" dirty="0"/>
              <a:t>Margarita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4885BD98-E448-C7C7-65A5-0E5C082DCD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608" y="1413186"/>
            <a:ext cx="4951794" cy="803217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D0BC37F0-02FE-1DEF-D8E9-68A4EDF1EB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608" y="2216403"/>
            <a:ext cx="4951794" cy="270874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EE1523C-654A-1A12-56A0-FA19083669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90" y="2752376"/>
            <a:ext cx="1755940" cy="1734682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8C10EBEE-15CB-4989-C1C5-1F7B5524339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4398" y="2752377"/>
            <a:ext cx="1755941" cy="1751690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FAD46EC8-9808-B935-E65E-DD7F28039F0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90" y="4587443"/>
            <a:ext cx="1755940" cy="1764505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6E12D9B9-2601-666E-D17A-104240ACFF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430"/>
          <a:stretch>
            <a:fillRect/>
          </a:stretch>
        </p:blipFill>
        <p:spPr>
          <a:xfrm>
            <a:off x="2134399" y="4573153"/>
            <a:ext cx="1755940" cy="1786763"/>
          </a:xfrm>
          <a:prstGeom prst="rect">
            <a:avLst/>
          </a:prstGeom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C9AFB173-E3EC-D71B-95B7-2B2BB68ECB8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7571" y="4969072"/>
            <a:ext cx="4048690" cy="1390844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7651E70-270B-C563-55C4-E8BE2582A45A}"/>
              </a:ext>
            </a:extLst>
          </p:cNvPr>
          <p:cNvSpPr txBox="1"/>
          <p:nvPr/>
        </p:nvSpPr>
        <p:spPr>
          <a:xfrm>
            <a:off x="2800572" y="1043854"/>
            <a:ext cx="9557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00B050"/>
                </a:solidFill>
              </a:rPr>
              <a:t>2,00 HT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1C98752-103D-644F-895E-D94D43212D6E}"/>
              </a:ext>
            </a:extLst>
          </p:cNvPr>
          <p:cNvSpPr txBox="1"/>
          <p:nvPr/>
        </p:nvSpPr>
        <p:spPr>
          <a:xfrm>
            <a:off x="2405271" y="1669850"/>
            <a:ext cx="9557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00B050"/>
                </a:solidFill>
              </a:rPr>
              <a:t>2,79 HT</a:t>
            </a:r>
          </a:p>
        </p:txBody>
      </p:sp>
    </p:spTree>
    <p:extLst>
      <p:ext uri="{BB962C8B-B14F-4D97-AF65-F5344CB8AC3E}">
        <p14:creationId xmlns:p14="http://schemas.microsoft.com/office/powerpoint/2010/main" val="9708867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522C93-F091-9543-7467-F61E3C7449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oneTexte 12">
            <a:extLst>
              <a:ext uri="{FF2B5EF4-FFF2-40B4-BE49-F238E27FC236}">
                <a16:creationId xmlns:a16="http://schemas.microsoft.com/office/drawing/2014/main" id="{D1F684F4-FCD9-F729-8FE1-408291853557}"/>
              </a:ext>
            </a:extLst>
          </p:cNvPr>
          <p:cNvSpPr txBox="1"/>
          <p:nvPr/>
        </p:nvSpPr>
        <p:spPr>
          <a:xfrm>
            <a:off x="4413799" y="6549867"/>
            <a:ext cx="77301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050" dirty="0"/>
              <a:t>L’abus d’alcool est dangereux pour la santé, à consommer avec modération.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345644E0-D597-271E-744A-67758C736056}"/>
              </a:ext>
            </a:extLst>
          </p:cNvPr>
          <p:cNvSpPr txBox="1"/>
          <p:nvPr/>
        </p:nvSpPr>
        <p:spPr>
          <a:xfrm>
            <a:off x="3195873" y="151062"/>
            <a:ext cx="48497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>
                <a:solidFill>
                  <a:srgbClr val="E53231"/>
                </a:solidFill>
                <a:latin typeface="Modern Love" panose="04090805081005020601" pitchFamily="82" charset="0"/>
              </a:rPr>
              <a:t>NOUVEAUTE : COCKTAILS ET MOCKTAILS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6D0BEDA-3E27-5806-BB19-31D5F09326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161" y="160617"/>
            <a:ext cx="1962150" cy="381000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C9061316-F122-A7A1-7980-86D3294B4544}"/>
              </a:ext>
            </a:extLst>
          </p:cNvPr>
          <p:cNvSpPr txBox="1"/>
          <p:nvPr/>
        </p:nvSpPr>
        <p:spPr>
          <a:xfrm>
            <a:off x="215979" y="1698281"/>
            <a:ext cx="3847143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u="sng" dirty="0"/>
              <a:t>Par pack de 4 bouteilles de 20 cl :</a:t>
            </a:r>
          </a:p>
          <a:p>
            <a:pPr marL="285750" indent="-285750">
              <a:buFontTx/>
              <a:buChar char="-"/>
            </a:pPr>
            <a:r>
              <a:rPr lang="fr-FR" dirty="0"/>
              <a:t>Pack Coffret </a:t>
            </a:r>
            <a:r>
              <a:rPr lang="fr-FR" dirty="0" err="1"/>
              <a:t>Mocktails</a:t>
            </a:r>
            <a:r>
              <a:rPr lang="fr-FR" dirty="0"/>
              <a:t> avec : </a:t>
            </a:r>
          </a:p>
          <a:p>
            <a:pPr lvl="1"/>
            <a:r>
              <a:rPr lang="fr-FR" dirty="0"/>
              <a:t>1 Virgin Mojito</a:t>
            </a:r>
          </a:p>
          <a:p>
            <a:pPr lvl="1"/>
            <a:r>
              <a:rPr lang="fr-FR" dirty="0"/>
              <a:t>1 Virgin Basilic concombre</a:t>
            </a:r>
          </a:p>
          <a:p>
            <a:pPr lvl="1"/>
            <a:r>
              <a:rPr lang="fr-FR" dirty="0"/>
              <a:t>1 Virgin Spritz</a:t>
            </a:r>
          </a:p>
          <a:p>
            <a:pPr lvl="1"/>
            <a:r>
              <a:rPr lang="fr-FR" dirty="0"/>
              <a:t>1 Virgin Mojito fruit de la passion</a:t>
            </a:r>
          </a:p>
          <a:p>
            <a:pPr lvl="1"/>
            <a:endParaRPr lang="fr-FR" dirty="0"/>
          </a:p>
          <a:p>
            <a:pPr marL="285750" indent="-285750">
              <a:buFontTx/>
              <a:buChar char="-"/>
            </a:pPr>
            <a:r>
              <a:rPr lang="fr-FR" dirty="0"/>
              <a:t>Pack Coffret Cocktails avec :</a:t>
            </a:r>
          </a:p>
          <a:p>
            <a:pPr lvl="1"/>
            <a:r>
              <a:rPr lang="fr-FR" dirty="0"/>
              <a:t>1 Mojito</a:t>
            </a:r>
          </a:p>
          <a:p>
            <a:pPr lvl="1"/>
            <a:r>
              <a:rPr lang="fr-FR" dirty="0"/>
              <a:t>1 Moscow Mule</a:t>
            </a:r>
          </a:p>
          <a:p>
            <a:pPr lvl="1"/>
            <a:r>
              <a:rPr lang="fr-FR" dirty="0"/>
              <a:t>1 Margarita</a:t>
            </a:r>
          </a:p>
          <a:p>
            <a:pPr lvl="1"/>
            <a:r>
              <a:rPr lang="fr-FR" dirty="0"/>
              <a:t>1 Mojito fruit de la passion</a:t>
            </a:r>
          </a:p>
          <a:p>
            <a:pPr lvl="1"/>
            <a:endParaRPr lang="fr-FR" dirty="0"/>
          </a:p>
          <a:p>
            <a:pPr marL="285750" indent="-285750">
              <a:buFontTx/>
              <a:buChar char="-"/>
            </a:pPr>
            <a:r>
              <a:rPr lang="fr-FR" dirty="0"/>
              <a:t>Pack de 4 Moscow Mule </a:t>
            </a:r>
          </a:p>
          <a:p>
            <a:pPr marL="285750" indent="-285750">
              <a:buFontTx/>
              <a:buChar char="-"/>
            </a:pPr>
            <a:r>
              <a:rPr lang="fr-FR" dirty="0"/>
              <a:t>Pack de 4 Spritz</a:t>
            </a:r>
          </a:p>
          <a:p>
            <a:pPr marL="285750" indent="-285750">
              <a:buFontTx/>
              <a:buChar char="-"/>
            </a:pPr>
            <a:r>
              <a:rPr lang="fr-FR" dirty="0"/>
              <a:t>Pack de 4 Mojito</a:t>
            </a:r>
          </a:p>
          <a:p>
            <a:pPr marL="285750" indent="-285750">
              <a:buFontTx/>
              <a:buChar char="-"/>
            </a:pPr>
            <a:r>
              <a:rPr lang="fr-FR" dirty="0"/>
              <a:t>Pack de 4 Margarita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D090682F-EC25-8F92-D2F4-7207E89D27A3}"/>
              </a:ext>
            </a:extLst>
          </p:cNvPr>
          <p:cNvSpPr txBox="1"/>
          <p:nvPr/>
        </p:nvSpPr>
        <p:spPr>
          <a:xfrm>
            <a:off x="215979" y="1026568"/>
            <a:ext cx="56313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>
                <a:solidFill>
                  <a:srgbClr val="E53231"/>
                </a:solidFill>
                <a:latin typeface="Modern Love" panose="04090805081005020601" pitchFamily="82" charset="0"/>
              </a:rPr>
              <a:t>Existe aussi, prêt à revendre en pack de 4 </a:t>
            </a:r>
            <a:r>
              <a:rPr lang="fr-FR" sz="2000" dirty="0" err="1">
                <a:solidFill>
                  <a:srgbClr val="E53231"/>
                </a:solidFill>
                <a:latin typeface="Modern Love" panose="04090805081005020601" pitchFamily="82" charset="0"/>
              </a:rPr>
              <a:t>bt</a:t>
            </a:r>
            <a:r>
              <a:rPr lang="fr-FR" sz="2000" dirty="0">
                <a:solidFill>
                  <a:srgbClr val="E53231"/>
                </a:solidFill>
                <a:latin typeface="Modern Love" panose="04090805081005020601" pitchFamily="82" charset="0"/>
              </a:rPr>
              <a:t> :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7DD1EE89-6F12-D3D0-B936-2105308A70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5575" y="1426678"/>
            <a:ext cx="3799260" cy="4801315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2400D72-4BFB-0B62-5139-7B1241DDF97C}"/>
              </a:ext>
            </a:extLst>
          </p:cNvPr>
          <p:cNvSpPr txBox="1"/>
          <p:nvPr/>
        </p:nvSpPr>
        <p:spPr>
          <a:xfrm>
            <a:off x="3494356" y="2006005"/>
            <a:ext cx="9557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00B050"/>
                </a:solidFill>
              </a:rPr>
              <a:t>8,00 HT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782EAA6-4B55-34C8-A349-F526285EF8BF}"/>
              </a:ext>
            </a:extLst>
          </p:cNvPr>
          <p:cNvSpPr txBox="1"/>
          <p:nvPr/>
        </p:nvSpPr>
        <p:spPr>
          <a:xfrm>
            <a:off x="3511487" y="3642669"/>
            <a:ext cx="1079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00B050"/>
                </a:solidFill>
              </a:rPr>
              <a:t>11,16 HT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067D00C-656C-EB8F-97C0-130C9CD10751}"/>
              </a:ext>
            </a:extLst>
          </p:cNvPr>
          <p:cNvSpPr txBox="1"/>
          <p:nvPr/>
        </p:nvSpPr>
        <p:spPr>
          <a:xfrm>
            <a:off x="3619123" y="5646766"/>
            <a:ext cx="13059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800" b="1" dirty="0">
                <a:solidFill>
                  <a:srgbClr val="00B050"/>
                </a:solidFill>
              </a:rPr>
              <a:t>11,16 HT</a:t>
            </a:r>
          </a:p>
        </p:txBody>
      </p:sp>
    </p:spTree>
    <p:extLst>
      <p:ext uri="{BB962C8B-B14F-4D97-AF65-F5344CB8AC3E}">
        <p14:creationId xmlns:p14="http://schemas.microsoft.com/office/powerpoint/2010/main" val="37845970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1678F7-10F5-B450-8ED5-2CA3811A75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oneTexte 12">
            <a:extLst>
              <a:ext uri="{FF2B5EF4-FFF2-40B4-BE49-F238E27FC236}">
                <a16:creationId xmlns:a16="http://schemas.microsoft.com/office/drawing/2014/main" id="{57A85DE0-B5C1-988F-B4FE-4F6C92543CE9}"/>
              </a:ext>
            </a:extLst>
          </p:cNvPr>
          <p:cNvSpPr txBox="1"/>
          <p:nvPr/>
        </p:nvSpPr>
        <p:spPr>
          <a:xfrm>
            <a:off x="4413799" y="6549867"/>
            <a:ext cx="77301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050" dirty="0"/>
              <a:t> Dans la limite des stocks disponibles - L’abus d’alcool est dangereux pour la santé, à consommer avec modération.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A467018-777B-3210-F854-2FC51156ACAB}"/>
              </a:ext>
            </a:extLst>
          </p:cNvPr>
          <p:cNvSpPr txBox="1"/>
          <p:nvPr/>
        </p:nvSpPr>
        <p:spPr>
          <a:xfrm>
            <a:off x="784704" y="81169"/>
            <a:ext cx="9128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dern Love" panose="04090805081005020601" pitchFamily="82" charset="0"/>
              </a:rPr>
              <a:t>De retour en stock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F311BEB1-AF9D-28AD-845D-F658B9D98020}"/>
              </a:ext>
            </a:extLst>
          </p:cNvPr>
          <p:cNvSpPr txBox="1"/>
          <p:nvPr/>
        </p:nvSpPr>
        <p:spPr>
          <a:xfrm>
            <a:off x="2511518" y="5321993"/>
            <a:ext cx="16575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/>
              <a:t>Château </a:t>
            </a:r>
            <a:r>
              <a:rPr lang="fr-FR" sz="1400" dirty="0" err="1"/>
              <a:t>Pouyanne</a:t>
            </a:r>
            <a:endParaRPr lang="fr-FR" sz="1400" dirty="0"/>
          </a:p>
          <a:p>
            <a:pPr algn="ctr"/>
            <a:r>
              <a:rPr lang="fr-FR" sz="1400" dirty="0"/>
              <a:t>Graves - rouge</a:t>
            </a: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0C557F1E-C5A5-167D-42DA-E92012E99C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0844" y="1115603"/>
            <a:ext cx="989579" cy="4066763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A56C1F31-9330-ED6C-631C-02A513171AC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377" r="62453"/>
          <a:stretch>
            <a:fillRect/>
          </a:stretch>
        </p:blipFill>
        <p:spPr>
          <a:xfrm>
            <a:off x="7607412" y="768278"/>
            <a:ext cx="1101896" cy="4558964"/>
          </a:xfrm>
          <a:prstGeom prst="rect">
            <a:avLst/>
          </a:prstGeom>
        </p:spPr>
      </p:pic>
      <p:sp>
        <p:nvSpPr>
          <p:cNvPr id="17" name="ZoneTexte 16">
            <a:extLst>
              <a:ext uri="{FF2B5EF4-FFF2-40B4-BE49-F238E27FC236}">
                <a16:creationId xmlns:a16="http://schemas.microsoft.com/office/drawing/2014/main" id="{292C1612-1120-69B0-3A78-32E84273CE29}"/>
              </a:ext>
            </a:extLst>
          </p:cNvPr>
          <p:cNvSpPr txBox="1"/>
          <p:nvPr/>
        </p:nvSpPr>
        <p:spPr>
          <a:xfrm>
            <a:off x="7308529" y="5321993"/>
            <a:ext cx="1940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/>
              <a:t>Château Vieux Cassan</a:t>
            </a:r>
          </a:p>
          <a:p>
            <a:pPr algn="ctr"/>
            <a:r>
              <a:rPr lang="fr-FR" sz="1400" dirty="0"/>
              <a:t>Médoc - rouge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030B2F55-9F79-8ECB-F578-26CD70D669F4}"/>
              </a:ext>
            </a:extLst>
          </p:cNvPr>
          <p:cNvSpPr txBox="1"/>
          <p:nvPr/>
        </p:nvSpPr>
        <p:spPr>
          <a:xfrm>
            <a:off x="2027976" y="1348967"/>
            <a:ext cx="9557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7,79 HT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46A7770-25CF-70F2-4B7F-AFD44AA23BAF}"/>
              </a:ext>
            </a:extLst>
          </p:cNvPr>
          <p:cNvSpPr txBox="1"/>
          <p:nvPr/>
        </p:nvSpPr>
        <p:spPr>
          <a:xfrm>
            <a:off x="8853888" y="1383321"/>
            <a:ext cx="9557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/>
              <a:t>6,19 HT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5606111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665512-FC54-3C9E-353C-8438DFDE8D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778A3717-B796-2469-E444-0D94AC2D5B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12153900" cy="685800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B05686C5-80D9-CF86-B10B-9EE27B2B0C1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3730027" y="2586156"/>
            <a:ext cx="3959005" cy="2002047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0CE40F7-EAB4-51AD-A5CD-294B0D1A8B0D}"/>
              </a:ext>
            </a:extLst>
          </p:cNvPr>
          <p:cNvSpPr txBox="1"/>
          <p:nvPr/>
        </p:nvSpPr>
        <p:spPr>
          <a:xfrm>
            <a:off x="2434094" y="330806"/>
            <a:ext cx="613824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odern Love" panose="04090805081005020601" pitchFamily="82" charset="0"/>
                <a:ea typeface="+mn-ea"/>
                <a:cs typeface="+mn-cs"/>
              </a:rPr>
              <a:t>Pour toute demande d’information 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0" i="0" u="none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ptos" panose="02110004020202020204"/>
                <a:ea typeface="+mn-ea"/>
                <a:cs typeface="+mn-c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contact@maison-v.fr</a:t>
            </a:r>
            <a:endParaRPr kumimoji="0" lang="fr-FR" sz="3200" b="0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ptos" panose="02110004020202020204"/>
                <a:ea typeface="+mn-ea"/>
                <a:cs typeface="+mn-cs"/>
              </a:rPr>
              <a:t>05 62 67 81 95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6A733BEA-3748-306B-48A0-A25D4E9B548E}"/>
              </a:ext>
            </a:extLst>
          </p:cNvPr>
          <p:cNvSpPr txBox="1"/>
          <p:nvPr/>
        </p:nvSpPr>
        <p:spPr>
          <a:xfrm>
            <a:off x="3096286" y="5385954"/>
            <a:ext cx="613824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1" i="0" u="none" strike="noStrike" kern="100" cap="none" spc="0" normalizeH="0" baseline="0" noProof="0" dirty="0">
                <a:ln w="11113" cap="flat" cmpd="sng" algn="ctr">
                  <a:noFill/>
                  <a:prstDash val="solid"/>
                  <a:round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odern Love" panose="04090805081005020601" pitchFamily="82" charset="0"/>
                <a:ea typeface="Aptos" panose="020B0004020202020204" pitchFamily="34" charset="0"/>
                <a:cs typeface="Times New Roman" panose="02020603050405020304" pitchFamily="18" charset="0"/>
              </a:rPr>
              <a:t>Merci pour votre fidélité !</a:t>
            </a:r>
            <a:endParaRPr kumimoji="0" lang="fr-FR" sz="3600" b="1" i="0" u="none" strike="noStrike" kern="100" cap="none" spc="0" normalizeH="0" baseline="0" noProof="0" dirty="0">
              <a:ln w="11113" cap="flat" cmpd="sng" algn="ctr">
                <a:noFill/>
                <a:prstDash val="solid"/>
                <a:round/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dern Love" panose="04090805081005020601" pitchFamily="82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1328618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8750</TotalTime>
  <Words>362</Words>
  <Application>Microsoft Office PowerPoint</Application>
  <PresentationFormat>Grand écran</PresentationFormat>
  <Paragraphs>89</Paragraphs>
  <Slides>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5" baseType="lpstr">
      <vt:lpstr>Aptos</vt:lpstr>
      <vt:lpstr>Aptos Display</vt:lpstr>
      <vt:lpstr>Arial</vt:lpstr>
      <vt:lpstr>Elephant</vt:lpstr>
      <vt:lpstr>Modern Love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Comptabilité Maison-Voisin</dc:creator>
  <cp:lastModifiedBy>Contact Maison-Voisin</cp:lastModifiedBy>
  <cp:revision>25</cp:revision>
  <dcterms:created xsi:type="dcterms:W3CDTF">2025-04-28T14:49:48Z</dcterms:created>
  <dcterms:modified xsi:type="dcterms:W3CDTF">2026-08-31T15:51:41Z</dcterms:modified>
</cp:coreProperties>
</file>